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9"/>
    <p:restoredTop sz="94723"/>
  </p:normalViewPr>
  <p:slideViewPr>
    <p:cSldViewPr snapToGrid="0" snapToObjects="1">
      <p:cViewPr varScale="1">
        <p:scale>
          <a:sx n="60" d="100"/>
          <a:sy n="60" d="100"/>
        </p:scale>
        <p:origin x="1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>
        <a:latin typeface="+mn-lt"/>
        <a:ea typeface="+mn-ea"/>
        <a:cs typeface="+mn-cs"/>
        <a:sym typeface="Helvetica Neue"/>
      </a:defRPr>
    </a:lvl1pPr>
    <a:lvl2pPr indent="228600" defTabSz="647700" latinLnBrk="0">
      <a:defRPr>
        <a:latin typeface="+mn-lt"/>
        <a:ea typeface="+mn-ea"/>
        <a:cs typeface="+mn-cs"/>
        <a:sym typeface="Helvetica Neue"/>
      </a:defRPr>
    </a:lvl2pPr>
    <a:lvl3pPr indent="457200" defTabSz="647700" latinLnBrk="0">
      <a:defRPr>
        <a:latin typeface="+mn-lt"/>
        <a:ea typeface="+mn-ea"/>
        <a:cs typeface="+mn-cs"/>
        <a:sym typeface="Helvetica Neue"/>
      </a:defRPr>
    </a:lvl3pPr>
    <a:lvl4pPr indent="685800" defTabSz="647700" latinLnBrk="0">
      <a:defRPr>
        <a:latin typeface="+mn-lt"/>
        <a:ea typeface="+mn-ea"/>
        <a:cs typeface="+mn-cs"/>
        <a:sym typeface="Helvetica Neue"/>
      </a:defRPr>
    </a:lvl4pPr>
    <a:lvl5pPr indent="914400" defTabSz="647700" latinLnBrk="0">
      <a:defRPr>
        <a:latin typeface="+mn-lt"/>
        <a:ea typeface="+mn-ea"/>
        <a:cs typeface="+mn-cs"/>
        <a:sym typeface="Helvetica Neue"/>
      </a:defRPr>
    </a:lvl5pPr>
    <a:lvl6pPr indent="1143000" defTabSz="647700" latinLnBrk="0">
      <a:defRPr>
        <a:latin typeface="+mn-lt"/>
        <a:ea typeface="+mn-ea"/>
        <a:cs typeface="+mn-cs"/>
        <a:sym typeface="Helvetica Neue"/>
      </a:defRPr>
    </a:lvl6pPr>
    <a:lvl7pPr indent="1371600" defTabSz="647700" latinLnBrk="0">
      <a:defRPr>
        <a:latin typeface="+mn-lt"/>
        <a:ea typeface="+mn-ea"/>
        <a:cs typeface="+mn-cs"/>
        <a:sym typeface="Helvetica Neue"/>
      </a:defRPr>
    </a:lvl7pPr>
    <a:lvl8pPr indent="1600200" defTabSz="647700" latinLnBrk="0">
      <a:defRPr>
        <a:latin typeface="+mn-lt"/>
        <a:ea typeface="+mn-ea"/>
        <a:cs typeface="+mn-cs"/>
        <a:sym typeface="Helvetica Neue"/>
      </a:defRPr>
    </a:lvl8pPr>
    <a:lvl9pPr indent="1828800" defTabSz="6477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387598" y="6438900"/>
            <a:ext cx="19624335" cy="0"/>
          </a:xfrm>
          <a:prstGeom prst="line">
            <a:avLst/>
          </a:prstGeom>
          <a:ln w="38100">
            <a:solidFill>
              <a:srgbClr val="FFFB00"/>
            </a:solidFill>
            <a:miter lim="400000"/>
          </a:ln>
        </p:spPr>
        <p:txBody>
          <a:bodyPr lIns="68578" tIns="68578" rIns="68578" bIns="68578"/>
          <a:lstStyle/>
          <a:p>
            <a:pPr defTabSz="685800">
              <a:defRPr sz="1800"/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387598" y="2730499"/>
            <a:ext cx="19621504" cy="3581404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87598" y="7912100"/>
            <a:ext cx="19621504" cy="487680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 defTabSz="647730">
              <a:spcBef>
                <a:spcPts val="0"/>
              </a:spcBef>
              <a:buSzTx/>
              <a:buNone/>
            </a:lvl2pPr>
            <a:lvl3pPr marL="0" indent="0" algn="ctr" defTabSz="647730">
              <a:spcBef>
                <a:spcPts val="0"/>
              </a:spcBef>
              <a:buSzTx/>
              <a:buNone/>
            </a:lvl3pPr>
            <a:lvl4pPr marL="0" indent="0" algn="ctr" defTabSz="647730">
              <a:spcBef>
                <a:spcPts val="0"/>
              </a:spcBef>
              <a:buSzTx/>
              <a:buNone/>
            </a:lvl4pPr>
            <a:lvl5pPr marL="0" indent="0" algn="ctr" defTabSz="64773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(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3600"/>
              </a:spcBef>
              <a:buSzTx/>
              <a:buNone/>
            </a:lvl1pPr>
            <a:lvl2pPr marL="914400" indent="0" defTabSz="647730">
              <a:spcBef>
                <a:spcPts val="2400"/>
              </a:spcBef>
              <a:spcAft>
                <a:spcPts val="2400"/>
              </a:spcAft>
              <a:buSz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90600" indent="457200" defTabSz="647730">
              <a:spcBef>
                <a:spcPts val="0"/>
              </a:spcBef>
              <a:buSzTx/>
              <a:buNone/>
            </a:lvl3pPr>
            <a:lvl4pPr marL="990600" indent="685800" defTabSz="647730">
              <a:spcBef>
                <a:spcPts val="0"/>
              </a:spcBef>
              <a:buSzTx/>
              <a:buNone/>
            </a:lvl4pPr>
            <a:lvl5pPr marL="990600" indent="914400" defTabSz="64773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19198" y="2540000"/>
            <a:ext cx="21932902" cy="1"/>
          </a:xfrm>
          <a:prstGeom prst="line">
            <a:avLst/>
          </a:prstGeom>
          <a:ln w="38100">
            <a:solidFill>
              <a:srgbClr val="FFFB00"/>
            </a:solidFill>
            <a:miter lim="400000"/>
          </a:ln>
        </p:spPr>
        <p:txBody>
          <a:bodyPr lIns="68578" tIns="68578" rIns="68578" bIns="68578"/>
          <a:lstStyle/>
          <a:p>
            <a:pPr defTabSz="685800">
              <a:defRPr sz="1800"/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>
            <a:normAutofit/>
          </a:bodyPr>
          <a:lstStyle>
            <a:lvl2pPr marL="2311400" indent="-914400" defTabSz="685800">
              <a:spcBef>
                <a:spcPts val="3000"/>
              </a:spcBef>
              <a:defRPr sz="7200"/>
            </a:lvl2pPr>
            <a:lvl3pPr marL="4147550" indent="-1353550" defTabSz="685800">
              <a:spcBef>
                <a:spcPts val="1200"/>
              </a:spcBef>
              <a:defRPr sz="7200"/>
            </a:lvl3pPr>
            <a:lvl4pPr marL="5699957" indent="-1127957" defTabSz="685800">
              <a:spcBef>
                <a:spcPts val="1200"/>
              </a:spcBef>
              <a:defRPr sz="7200"/>
            </a:lvl4pPr>
            <a:lvl5pPr marL="6998366" indent="-902366" defTabSz="685800">
              <a:spcBef>
                <a:spcPts val="1200"/>
              </a:spcBef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</p:sldLayoutIdLst>
  <p:transition spd="med"/>
  <p:txStyles>
    <p:titleStyle>
      <a:lvl1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647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914400" marR="0" indent="-914400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973176" marR="0" indent="-1058776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2906292" marR="0" indent="-1102892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5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3484476" marR="0" indent="-919076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5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935662" marR="0" indent="-735262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5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787314" marR="0" indent="-882314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68314" marR="0" indent="-882314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49314" marR="0" indent="-882314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3930314" marR="0" indent="-882314" algn="l" defTabSz="64773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68"/>
          <p:cNvSpPr txBox="1">
            <a:spLocks noGrp="1"/>
          </p:cNvSpPr>
          <p:nvPr>
            <p:ph type="ctrTitle"/>
          </p:nvPr>
        </p:nvSpPr>
        <p:spPr>
          <a:xfrm>
            <a:off x="2387600" y="2730500"/>
            <a:ext cx="19621500" cy="3581400"/>
          </a:xfrm>
          <a:prstGeom prst="rect">
            <a:avLst/>
          </a:prstGeom>
        </p:spPr>
        <p:txBody>
          <a:bodyPr/>
          <a:lstStyle/>
          <a:p>
            <a:r>
              <a:t>Verbal Odds n’ Ends*</a:t>
            </a:r>
          </a:p>
        </p:txBody>
      </p:sp>
      <p:sp>
        <p:nvSpPr>
          <p:cNvPr id="94" name="Shape 69"/>
          <p:cNvSpPr txBox="1">
            <a:spLocks noGrp="1"/>
          </p:cNvSpPr>
          <p:nvPr>
            <p:ph type="subTitle" sz="half" idx="1"/>
          </p:nvPr>
        </p:nvSpPr>
        <p:spPr>
          <a:xfrm>
            <a:off x="2387600" y="7912100"/>
            <a:ext cx="19621500" cy="4876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00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Passive: Simple</a:t>
            </a:r>
          </a:p>
        </p:txBody>
      </p:sp>
      <p:sp>
        <p:nvSpPr>
          <p:cNvPr id="121" name="Text Placeholder 1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Mark 9:31</a:t>
            </a:r>
          </a:p>
          <a:p>
            <a:pPr lvl="1"/>
            <a:r>
              <a:rPr lang="en-US" dirty="0"/>
              <a:t>“The Son of Man is going to </a:t>
            </a:r>
            <a:r>
              <a:rPr lang="en-US" dirty="0">
                <a:solidFill>
                  <a:srgbClr val="FFFF00"/>
                </a:solidFill>
              </a:rPr>
              <a:t>be delivered</a:t>
            </a:r>
            <a:r>
              <a:rPr lang="en-US" dirty="0"/>
              <a:t> (</a:t>
            </a:r>
            <a:r>
              <a:rPr lang="el-GR" dirty="0" err="1"/>
              <a:t>παραδίδοται</a:t>
            </a:r>
            <a:r>
              <a:rPr lang="el-GR" dirty="0"/>
              <a:t>) </a:t>
            </a:r>
            <a:r>
              <a:rPr lang="en-US" dirty="0"/>
              <a:t>into the hands of men.”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Agent expressed by </a:t>
            </a:r>
            <a:r>
              <a:rPr lang="el-GR" dirty="0" err="1"/>
              <a:t>ὑπό</a:t>
            </a:r>
            <a:r>
              <a:rPr lang="el-GR" dirty="0"/>
              <a:t> </a:t>
            </a:r>
            <a:r>
              <a:rPr lang="en-US" dirty="0"/>
              <a:t>or unexpressed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Divine Passive</a:t>
            </a:r>
          </a:p>
        </p:txBody>
      </p:sp>
      <p:sp>
        <p:nvSpPr>
          <p:cNvPr id="124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1 Cor 7:23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You were bought</a:t>
            </a:r>
            <a:r>
              <a:rPr lang="en-US" dirty="0"/>
              <a:t> (</a:t>
            </a:r>
            <a:r>
              <a:rPr lang="el-GR" dirty="0" err="1"/>
              <a:t>ἠγοράσθητε</a:t>
            </a:r>
            <a:r>
              <a:rPr lang="el-GR" dirty="0"/>
              <a:t>) </a:t>
            </a:r>
            <a:r>
              <a:rPr lang="en-US" dirty="0"/>
              <a:t>at a price; do not become slaves of human beings” (NIV).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English Styles</a:t>
            </a:r>
          </a:p>
        </p:txBody>
      </p:sp>
      <p:sp>
        <p:nvSpPr>
          <p:cNvPr id="127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Matt 27:63</a:t>
            </a:r>
          </a:p>
          <a:p>
            <a:pPr lvl="1"/>
            <a:r>
              <a:rPr lang="en-US" dirty="0"/>
              <a:t>“Sir, we remember that while he was still alive that impostor said, ‘After three days </a:t>
            </a:r>
            <a:r>
              <a:rPr lang="en-US" dirty="0">
                <a:solidFill>
                  <a:srgbClr val="FFFF00"/>
                </a:solidFill>
              </a:rPr>
              <a:t>I will be raised</a:t>
            </a:r>
            <a:r>
              <a:rPr lang="en-US" dirty="0"/>
              <a:t> (</a:t>
            </a:r>
            <a:r>
              <a:rPr lang="el-GR" dirty="0" err="1"/>
              <a:t>ἐγείρομαι</a:t>
            </a:r>
            <a:r>
              <a:rPr lang="el-GR" dirty="0"/>
              <a:t>).’”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“</a:t>
            </a:r>
            <a:r>
              <a:rPr lang="en-US" dirty="0"/>
              <a:t>After three days I will rise again” (CSB).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Neuter Plural</a:t>
            </a:r>
          </a:p>
        </p:txBody>
      </p:sp>
      <p:sp>
        <p:nvSpPr>
          <p:cNvPr id="130" name="Text Placeholder 4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Mark 4:4</a:t>
            </a:r>
          </a:p>
          <a:p>
            <a:pPr lvl="1"/>
            <a:r>
              <a:rPr lang="en-US" dirty="0"/>
              <a:t>“As he was sowing, some seed fell along the path, and </a:t>
            </a:r>
            <a:r>
              <a:rPr lang="en-US" dirty="0">
                <a:solidFill>
                  <a:srgbClr val="FFFF00"/>
                </a:solidFill>
              </a:rPr>
              <a:t>birds</a:t>
            </a:r>
            <a:r>
              <a:rPr lang="en-US" dirty="0"/>
              <a:t> (</a:t>
            </a:r>
            <a:r>
              <a:rPr lang="el-GR" dirty="0" err="1"/>
              <a:t>πετεινά</a:t>
            </a:r>
            <a:r>
              <a:rPr lang="el-GR" dirty="0"/>
              <a:t>) </a:t>
            </a:r>
            <a:r>
              <a:rPr lang="en-US" dirty="0">
                <a:solidFill>
                  <a:srgbClr val="FFFF00"/>
                </a:solidFill>
              </a:rPr>
              <a:t>came</a:t>
            </a:r>
            <a:r>
              <a:rPr lang="en-US" dirty="0"/>
              <a:t> (</a:t>
            </a:r>
            <a:r>
              <a:rPr lang="el-GR" dirty="0" err="1"/>
              <a:t>ἦλθεν</a:t>
            </a:r>
            <a:r>
              <a:rPr lang="el-GR" dirty="0"/>
              <a:t>) </a:t>
            </a:r>
            <a:r>
              <a:rPr lang="en-US" dirty="0"/>
              <a:t>and ate it up.”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Articular Infinitive</a:t>
            </a:r>
          </a:p>
        </p:txBody>
      </p:sp>
      <p:sp>
        <p:nvSpPr>
          <p:cNvPr id="133" name="2 Thess 2:6…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2 Thess 2:6</a:t>
            </a:r>
          </a:p>
          <a:p>
            <a:pPr lvl="1"/>
            <a:r>
              <a:rPr lang="en-US" dirty="0"/>
              <a:t>“And now you know </a:t>
            </a:r>
            <a:r>
              <a:rPr lang="en-US" dirty="0">
                <a:solidFill>
                  <a:srgbClr val="FFFF00"/>
                </a:solidFill>
              </a:rPr>
              <a:t>what is holding him in check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τὸ </a:t>
            </a:r>
            <a:r>
              <a:rPr lang="el-GR" dirty="0" err="1"/>
              <a:t>κατέχον</a:t>
            </a:r>
            <a:r>
              <a:rPr lang="el-GR" dirty="0"/>
              <a:t>), </a:t>
            </a:r>
            <a:r>
              <a:rPr lang="en-US" dirty="0"/>
              <a:t>so that he may be revealed at his proper time.”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Articular Infinitive: Time (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μετά</a:t>
            </a:r>
            <a:r>
              <a:t>)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Articular Infinitive: Time (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ἐν</a:t>
            </a:r>
            <a:r>
              <a:t>)</a:t>
            </a:r>
          </a:p>
        </p:txBody>
      </p:sp>
      <p:pic>
        <p:nvPicPr>
          <p:cNvPr id="13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Articular Infinitive: Time (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πρό</a:t>
            </a:r>
            <a:r>
              <a:t>)</a:t>
            </a:r>
          </a:p>
        </p:txBody>
      </p:sp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pPr lvl="1"/>
            <a:r>
              <a:rPr lang="en-US"/>
              <a:t>Articular Infinitive: Cause/Reason (</a:t>
            </a:r>
            <a:r>
              <a:rPr lang="el-GR">
                <a:sym typeface="Times New Roman"/>
              </a:rPr>
              <a:t>διά</a:t>
            </a:r>
            <a:r>
              <a:rPr lang="el-GR"/>
              <a:t>)</a:t>
            </a:r>
          </a:p>
        </p:txBody>
      </p:sp>
      <p:sp>
        <p:nvSpPr>
          <p:cNvPr id="145" name="Matt 13:5…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Matt 13:5</a:t>
            </a:r>
          </a:p>
          <a:p>
            <a:pPr lvl="2" indent="-60325"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“Immediately it sprouted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had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διὰ τὸ … ἔ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depth of soil.”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Articular Infinitive: Purpose (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εἰς</a:t>
            </a:r>
            <a:r>
              <a:t>)</a:t>
            </a:r>
          </a:p>
        </p:txBody>
      </p:sp>
      <p:sp>
        <p:nvSpPr>
          <p:cNvPr id="148" name="Rom 6:1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Rom 6:12</a:t>
            </a:r>
          </a:p>
          <a:p>
            <a:pPr lvl="1"/>
            <a:r>
              <a:t>“Do not let sin reign in your mortal body </a:t>
            </a:r>
            <a:r>
              <a:rPr>
                <a:solidFill>
                  <a:srgbClr val="FFFF54"/>
                </a:solidFill>
              </a:rPr>
              <a:t>so that you obey</a:t>
            </a:r>
            <a:r>
              <a:t> (εἰς τὸ ὑπακούειν) its desires.”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Transitive</a:t>
            </a:r>
          </a:p>
        </p:txBody>
      </p:sp>
      <p:sp>
        <p:nvSpPr>
          <p:cNvPr id="97" name="Tex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 1:8</a:t>
            </a:r>
          </a:p>
          <a:p>
            <a:pPr lvl="1" indent="9525">
              <a:spcBef>
                <a:spcPts val="3000"/>
              </a:spcBef>
            </a:pPr>
            <a:r>
              <a:rPr dirty="0"/>
              <a:t>“I </a:t>
            </a:r>
            <a:r>
              <a:rPr dirty="0">
                <a:solidFill>
                  <a:srgbClr val="FFFF00"/>
                </a:solidFill>
              </a:rPr>
              <a:t>baptized</a:t>
            </a:r>
            <a:r>
              <a:rPr dirty="0"/>
              <a:t> (</a:t>
            </a:r>
            <a:r>
              <a:rPr dirty="0" err="1"/>
              <a:t>ἐ</a:t>
            </a:r>
            <a:r>
              <a:rPr dirty="0"/>
              <a:t>β</a:t>
            </a:r>
            <a:r>
              <a:rPr dirty="0" err="1"/>
              <a:t>ά</a:t>
            </a:r>
            <a:r>
              <a:rPr dirty="0"/>
              <a:t>π</a:t>
            </a:r>
            <a:r>
              <a:rPr dirty="0" err="1"/>
              <a:t>τισ</a:t>
            </a:r>
            <a:r>
              <a:rPr dirty="0"/>
              <a:t>α) you with water, but he will baptize you with the Holy Spirit.”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Articular Infinitive: Purpose (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πρός</a:t>
            </a:r>
            <a:r>
              <a:t>)</a:t>
            </a:r>
          </a:p>
        </p:txBody>
      </p:sp>
      <p:sp>
        <p:nvSpPr>
          <p:cNvPr id="151" name="Matt 5:28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 5:28</a:t>
            </a:r>
          </a:p>
          <a:p>
            <a:pPr lvl="1"/>
            <a:r>
              <a:t>“Everyone who looks at a woman </a:t>
            </a:r>
            <a:r>
              <a:rPr>
                <a:solidFill>
                  <a:srgbClr val="FFFF54"/>
                </a:solidFill>
              </a:rPr>
              <a:t>with lustful intent</a:t>
            </a:r>
            <a:r>
              <a:t> (πρὸς τὸ ἐπιθυμῆσαι) has already committed adultery with her in his heart.”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Infinitive: Purpose</a:t>
            </a: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Infinitive: Purpose</a:t>
            </a:r>
          </a:p>
        </p:txBody>
      </p:sp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Purpose: 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εἰς</a:t>
            </a:r>
            <a:r>
              <a:t> + Infinitive</a:t>
            </a:r>
          </a:p>
        </p:txBody>
      </p:sp>
      <p:pic>
        <p:nvPicPr>
          <p:cNvPr id="16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Purpose: </a:t>
            </a:r>
            <a:r>
              <a:rPr sz="9800">
                <a:latin typeface="Times New Roman"/>
                <a:ea typeface="Times New Roman"/>
                <a:cs typeface="Times New Roman"/>
                <a:sym typeface="Times New Roman"/>
              </a:rPr>
              <a:t>πρός</a:t>
            </a:r>
            <a:r>
              <a:t> + Infinitive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57500"/>
            <a:ext cx="164592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Periphrastic</a:t>
            </a:r>
          </a:p>
        </p:txBody>
      </p:sp>
      <p:sp>
        <p:nvSpPr>
          <p:cNvPr id="166" name="Mark 1:2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 1:22</a:t>
            </a:r>
          </a:p>
          <a:p>
            <a:pPr lvl="1"/>
            <a:r>
              <a:t>“For </a:t>
            </a:r>
            <a:r>
              <a:rPr>
                <a:solidFill>
                  <a:srgbClr val="FFFF54"/>
                </a:solidFill>
              </a:rPr>
              <a:t>he taught</a:t>
            </a:r>
            <a:r>
              <a:t> (ἦν … διδάσκων) them as one who had authority, and not as the scribes.”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Genitive Absolute</a:t>
            </a:r>
          </a:p>
        </p:txBody>
      </p:sp>
      <p:sp>
        <p:nvSpPr>
          <p:cNvPr id="169" name="Matt 12:46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 12:46</a:t>
            </a:r>
          </a:p>
          <a:p>
            <a:pPr lvl="1"/>
            <a:r>
              <a:t>“While </a:t>
            </a:r>
            <a:r>
              <a:rPr>
                <a:solidFill>
                  <a:srgbClr val="FFFF54"/>
                </a:solidFill>
              </a:rPr>
              <a:t>he was</a:t>
            </a:r>
            <a:r>
              <a:t> still </a:t>
            </a:r>
            <a:r>
              <a:rPr>
                <a:solidFill>
                  <a:srgbClr val="FFFF54"/>
                </a:solidFill>
              </a:rPr>
              <a:t>speaking</a:t>
            </a:r>
            <a:r>
              <a:t> (αὐτοῦ λαλοῦντος) to the people, behold, his mother and his brothers stood outside, asking to speak to him.”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  <p:sp>
        <p:nvSpPr>
          <p:cNvPr id="172" name="Tex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Matt 8:26</a:t>
            </a:r>
          </a:p>
          <a:p>
            <a:pPr lvl="1">
              <a:spcBef>
                <a:spcPts val="3000"/>
              </a:spcBef>
            </a:pPr>
            <a:r>
              <a:t>“And he said to them, ‘</a:t>
            </a:r>
            <a:r>
              <a:rPr>
                <a:solidFill>
                  <a:srgbClr val="FFFF00"/>
                </a:solidFill>
              </a:rPr>
              <a:t>Why</a:t>
            </a:r>
            <a:r>
              <a:t> (τί) </a:t>
            </a:r>
            <a:r>
              <a:rPr>
                <a:solidFill>
                  <a:srgbClr val="FFFF00"/>
                </a:solidFill>
              </a:rPr>
              <a:t>are you </a:t>
            </a:r>
            <a:r>
              <a:t>(ἐστε) so afraid, you of little faith?’ Then he rose and rebuked the winds and the sea, and there was a great calm.”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Questions: Expect “Yes”</a:t>
            </a:r>
          </a:p>
        </p:txBody>
      </p:sp>
      <p:sp>
        <p:nvSpPr>
          <p:cNvPr id="175" name="Text Placeholder 3"/>
          <p:cNvSpPr txBox="1">
            <a:spLocks noGrp="1"/>
          </p:cNvSpPr>
          <p:nvPr>
            <p:ph type="body" idx="1"/>
          </p:nvPr>
        </p:nvSpPr>
        <p:spPr>
          <a:xfrm>
            <a:off x="1219200" y="3302000"/>
            <a:ext cx="21932900" cy="9643341"/>
          </a:xfrm>
          <a:prstGeom prst="rect">
            <a:avLst/>
          </a:prstGeom>
        </p:spPr>
        <p:txBody>
          <a:bodyPr/>
          <a:lstStyle/>
          <a:p>
            <a:r>
              <a:t>Rom 11:2</a:t>
            </a:r>
          </a:p>
          <a:p>
            <a:pPr lvl="1">
              <a:spcBef>
                <a:spcPts val="3000"/>
              </a:spcBef>
            </a:pPr>
            <a:r>
              <a:t>“</a:t>
            </a:r>
            <a:r>
              <a:rPr>
                <a:solidFill>
                  <a:srgbClr val="FFFF00"/>
                </a:solidFill>
              </a:rPr>
              <a:t>Don’t you know </a:t>
            </a:r>
            <a:r>
              <a:t>(οὐκ οἴδατε) what Scripture says in the passage about Elijah—how he appealed to God against Israel?”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Questions: Expect “No”</a:t>
            </a:r>
          </a:p>
        </p:txBody>
      </p:sp>
      <p:sp>
        <p:nvSpPr>
          <p:cNvPr id="178" name="Text Placeholder 3"/>
          <p:cNvSpPr txBox="1">
            <a:spLocks noGrp="1"/>
          </p:cNvSpPr>
          <p:nvPr>
            <p:ph type="body" idx="1"/>
          </p:nvPr>
        </p:nvSpPr>
        <p:spPr>
          <a:xfrm>
            <a:off x="1219200" y="3302000"/>
            <a:ext cx="21932900" cy="9643341"/>
          </a:xfrm>
          <a:prstGeom prst="rect">
            <a:avLst/>
          </a:prstGeom>
        </p:spPr>
        <p:txBody>
          <a:bodyPr/>
          <a:lstStyle/>
          <a:p>
            <a:r>
              <a:t>Mark 2:19</a:t>
            </a:r>
          </a:p>
          <a:p>
            <a:pPr lvl="1"/>
            <a:r>
              <a:t>“</a:t>
            </a:r>
            <a:r>
              <a:rPr>
                <a:solidFill>
                  <a:srgbClr val="FFFF54"/>
                </a:solidFill>
              </a:rPr>
              <a:t>Can</a:t>
            </a:r>
            <a:r>
              <a:t> (μὴ δύνανται) the wedding guests fast while the bridegroom is with them?” (ESV)</a:t>
            </a:r>
          </a:p>
          <a:p>
            <a:pPr lvl="1"/>
            <a:endParaRPr/>
          </a:p>
          <a:p>
            <a:pPr lvl="1"/>
            <a:r>
              <a:t>“The wedding guests cannot fast while the groom is with them, </a:t>
            </a:r>
            <a:r>
              <a:rPr>
                <a:solidFill>
                  <a:srgbClr val="FFFF54"/>
                </a:solidFill>
              </a:rPr>
              <a:t>can they</a:t>
            </a:r>
            <a:r>
              <a:t>?” (CSB)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Transitive</a:t>
            </a:r>
          </a:p>
        </p:txBody>
      </p:sp>
      <p:sp>
        <p:nvSpPr>
          <p:cNvPr id="100" name="Text Placeholder 4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Phil 3:12</a:t>
            </a:r>
          </a:p>
          <a:p>
            <a:pPr lvl="1"/>
            <a:r>
              <a:rPr lang="en-US" dirty="0"/>
              <a:t>“Not that I have already obtained (</a:t>
            </a:r>
            <a:r>
              <a:rPr lang="el-GR" dirty="0" err="1"/>
              <a:t>ἔλ</a:t>
            </a:r>
            <a:r>
              <a:rPr lang="el-GR" dirty="0"/>
              <a:t>αβ</a:t>
            </a:r>
            <a:r>
              <a:rPr lang="el-GR" dirty="0" err="1"/>
              <a:t>ον</a:t>
            </a:r>
            <a:r>
              <a:rPr lang="el-GR" dirty="0"/>
              <a:t>) </a:t>
            </a:r>
            <a:r>
              <a:rPr lang="en-US" dirty="0">
                <a:solidFill>
                  <a:srgbClr val="FFFF00"/>
                </a:solidFill>
              </a:rPr>
              <a:t>all this</a:t>
            </a:r>
            <a:r>
              <a:rPr lang="en-US" dirty="0"/>
              <a:t>, or have already arrived at my goal, but I press on to take hold of that for which Christ Jesus took hold of me” (NIV).</a:t>
            </a:r>
          </a:p>
          <a:p>
            <a:pPr lvl="1"/>
            <a:r>
              <a:rPr lang="en-US" dirty="0"/>
              <a:t>“Not that I have already obtained </a:t>
            </a:r>
            <a:r>
              <a:rPr lang="en-US" i="1" dirty="0">
                <a:solidFill>
                  <a:srgbClr val="FFFF00"/>
                </a:solidFill>
              </a:rPr>
              <a:t>it</a:t>
            </a:r>
            <a:r>
              <a:rPr lang="en-US" dirty="0"/>
              <a:t> or have already become perfect” (NASB).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Questions: Deliberative Subjunctive</a:t>
            </a:r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idx="1"/>
          </p:nvPr>
        </p:nvSpPr>
        <p:spPr>
          <a:xfrm>
            <a:off x="1219200" y="3302000"/>
            <a:ext cx="21932900" cy="9643341"/>
          </a:xfrm>
          <a:prstGeom prst="rect">
            <a:avLst/>
          </a:prstGeom>
        </p:spPr>
        <p:txBody>
          <a:bodyPr/>
          <a:lstStyle/>
          <a:p>
            <a:r>
              <a:t>Mark 12:14</a:t>
            </a:r>
          </a:p>
          <a:p>
            <a:pPr lvl="1">
              <a:spcBef>
                <a:spcPts val="3000"/>
              </a:spcBef>
            </a:pPr>
            <a:r>
              <a:t>“Is it lawful to pay tax to Caesar, or not? </a:t>
            </a:r>
            <a:r>
              <a:rPr>
                <a:solidFill>
                  <a:srgbClr val="FFFF00"/>
                </a:solidFill>
              </a:rPr>
              <a:t>Should we pay </a:t>
            </a:r>
            <a:r>
              <a:t>(δῶμεν) or </a:t>
            </a:r>
            <a:r>
              <a:rPr>
                <a:solidFill>
                  <a:srgbClr val="FFFF00"/>
                </a:solidFill>
              </a:rPr>
              <a:t>should we not pay </a:t>
            </a:r>
            <a:r>
              <a:t>(μὴ δῶμεν)?” 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Optative</a:t>
            </a:r>
          </a:p>
        </p:txBody>
      </p:sp>
      <p:sp>
        <p:nvSpPr>
          <p:cNvPr id="184" name="μὴ γένοιτο"/>
          <p:cNvSpPr txBox="1"/>
          <p:nvPr/>
        </p:nvSpPr>
        <p:spPr>
          <a:xfrm>
            <a:off x="6681539" y="5889600"/>
            <a:ext cx="11020922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μὴ γένοιτο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187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ἠγαπήσεν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190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ἠ</a:t>
            </a:r>
            <a:r>
              <a:rPr>
                <a:solidFill>
                  <a:srgbClr val="FFFF54"/>
                </a:solidFill>
              </a:rPr>
              <a:t>γαπ</a:t>
            </a:r>
            <a:r>
              <a:t>ήσεν</a:t>
            </a:r>
          </a:p>
        </p:txBody>
      </p:sp>
      <p:sp>
        <p:nvSpPr>
          <p:cNvPr id="191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194" name="ἀγαπα"/>
          <p:cNvSpPr txBox="1"/>
          <p:nvPr/>
        </p:nvSpPr>
        <p:spPr>
          <a:xfrm>
            <a:off x="8706073" y="5997351"/>
            <a:ext cx="6511430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ἀγαπα</a:t>
            </a:r>
          </a:p>
        </p:txBody>
      </p:sp>
      <p:sp>
        <p:nvSpPr>
          <p:cNvPr id="195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198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FF54"/>
                </a:solidFill>
              </a:rPr>
              <a:t>ἠ</a:t>
            </a:r>
            <a:r>
              <a:t>γαπήσεν</a:t>
            </a:r>
          </a:p>
        </p:txBody>
      </p:sp>
      <p:sp>
        <p:nvSpPr>
          <p:cNvPr id="199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  <p:sp>
        <p:nvSpPr>
          <p:cNvPr id="200" name="augment"/>
          <p:cNvSpPr txBox="1"/>
          <p:nvPr/>
        </p:nvSpPr>
        <p:spPr>
          <a:xfrm>
            <a:off x="717575" y="8970568"/>
            <a:ext cx="4903318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augment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203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ἠγαπήσεν</a:t>
            </a:r>
          </a:p>
        </p:txBody>
      </p:sp>
      <p:sp>
        <p:nvSpPr>
          <p:cNvPr id="204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  <p:sp>
        <p:nvSpPr>
          <p:cNvPr id="205" name="augment"/>
          <p:cNvSpPr txBox="1"/>
          <p:nvPr/>
        </p:nvSpPr>
        <p:spPr>
          <a:xfrm>
            <a:off x="717575" y="8970568"/>
            <a:ext cx="4903318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augment</a:t>
            </a:r>
          </a:p>
        </p:txBody>
      </p:sp>
      <p:sp>
        <p:nvSpPr>
          <p:cNvPr id="206" name="connecting vowel"/>
          <p:cNvSpPr txBox="1"/>
          <p:nvPr/>
        </p:nvSpPr>
        <p:spPr>
          <a:xfrm>
            <a:off x="2063775" y="11247582"/>
            <a:ext cx="9664295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connecting vowel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209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ἠγαπή</a:t>
            </a:r>
            <a:r>
              <a:rPr>
                <a:solidFill>
                  <a:srgbClr val="FFFF54"/>
                </a:solidFill>
              </a:rPr>
              <a:t>σ</a:t>
            </a:r>
            <a:r>
              <a:t>εν</a:t>
            </a:r>
          </a:p>
        </p:txBody>
      </p:sp>
      <p:sp>
        <p:nvSpPr>
          <p:cNvPr id="210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  <p:sp>
        <p:nvSpPr>
          <p:cNvPr id="211" name="augment"/>
          <p:cNvSpPr txBox="1"/>
          <p:nvPr/>
        </p:nvSpPr>
        <p:spPr>
          <a:xfrm>
            <a:off x="717575" y="8970568"/>
            <a:ext cx="4903318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augment</a:t>
            </a:r>
          </a:p>
        </p:txBody>
      </p:sp>
      <p:sp>
        <p:nvSpPr>
          <p:cNvPr id="212" name="connecting vowel"/>
          <p:cNvSpPr txBox="1"/>
          <p:nvPr/>
        </p:nvSpPr>
        <p:spPr>
          <a:xfrm>
            <a:off x="2063775" y="11247582"/>
            <a:ext cx="9664295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connecting vowel</a:t>
            </a:r>
          </a:p>
        </p:txBody>
      </p:sp>
      <p:sp>
        <p:nvSpPr>
          <p:cNvPr id="213" name="tense formative"/>
          <p:cNvSpPr txBox="1"/>
          <p:nvPr/>
        </p:nvSpPr>
        <p:spPr>
          <a:xfrm>
            <a:off x="13468374" y="11247582"/>
            <a:ext cx="8514589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tense formative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Morphology</a:t>
            </a:r>
          </a:p>
        </p:txBody>
      </p:sp>
      <p:sp>
        <p:nvSpPr>
          <p:cNvPr id="216" name="ἠγαπήσεν"/>
          <p:cNvSpPr txBox="1"/>
          <p:nvPr/>
        </p:nvSpPr>
        <p:spPr>
          <a:xfrm>
            <a:off x="6915175" y="5946551"/>
            <a:ext cx="10090746" cy="29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ἠγαπήσ</a:t>
            </a:r>
            <a:r>
              <a:rPr>
                <a:solidFill>
                  <a:srgbClr val="FFFF54"/>
                </a:solidFill>
              </a:rPr>
              <a:t>εν</a:t>
            </a:r>
          </a:p>
        </p:txBody>
      </p:sp>
      <p:sp>
        <p:nvSpPr>
          <p:cNvPr id="217" name="stem"/>
          <p:cNvSpPr txBox="1"/>
          <p:nvPr/>
        </p:nvSpPr>
        <p:spPr>
          <a:xfrm>
            <a:off x="10560470" y="3868952"/>
            <a:ext cx="280263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stem</a:t>
            </a:r>
          </a:p>
        </p:txBody>
      </p:sp>
      <p:sp>
        <p:nvSpPr>
          <p:cNvPr id="218" name="augment"/>
          <p:cNvSpPr txBox="1"/>
          <p:nvPr/>
        </p:nvSpPr>
        <p:spPr>
          <a:xfrm>
            <a:off x="717575" y="8970568"/>
            <a:ext cx="4903318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augment</a:t>
            </a:r>
          </a:p>
        </p:txBody>
      </p:sp>
      <p:sp>
        <p:nvSpPr>
          <p:cNvPr id="219" name="connecting vowel"/>
          <p:cNvSpPr txBox="1"/>
          <p:nvPr/>
        </p:nvSpPr>
        <p:spPr>
          <a:xfrm>
            <a:off x="2063775" y="11247582"/>
            <a:ext cx="9664295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connecting vowel</a:t>
            </a:r>
          </a:p>
        </p:txBody>
      </p:sp>
      <p:sp>
        <p:nvSpPr>
          <p:cNvPr id="220" name="tense formative"/>
          <p:cNvSpPr txBox="1"/>
          <p:nvPr/>
        </p:nvSpPr>
        <p:spPr>
          <a:xfrm>
            <a:off x="13468374" y="11247582"/>
            <a:ext cx="8514589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tense formative</a:t>
            </a:r>
          </a:p>
        </p:txBody>
      </p:sp>
      <p:sp>
        <p:nvSpPr>
          <p:cNvPr id="221" name="personal ending"/>
          <p:cNvSpPr txBox="1"/>
          <p:nvPr/>
        </p:nvSpPr>
        <p:spPr>
          <a:xfrm>
            <a:off x="14738374" y="8970568"/>
            <a:ext cx="8853527" cy="15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r>
              <a:t>personal ending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1"/>
          <p:cNvSpPr txBox="1"/>
          <p:nvPr/>
        </p:nvSpPr>
        <p:spPr>
          <a:xfrm>
            <a:off x="7828756" y="1098500"/>
            <a:ext cx="8726488" cy="1151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βάλλω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ἔβαλον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ἐβλήθην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0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Intransitive</a:t>
            </a:r>
          </a:p>
        </p:txBody>
      </p:sp>
      <p:sp>
        <p:nvSpPr>
          <p:cNvPr id="103" name="Text Placeholder 1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Mark 1:7</a:t>
            </a:r>
          </a:p>
          <a:p>
            <a:pPr lvl="1"/>
            <a:r>
              <a:rPr lang="en-US" dirty="0"/>
              <a:t>“The one who is more powerful than I </a:t>
            </a:r>
            <a:r>
              <a:rPr lang="en-US" dirty="0">
                <a:solidFill>
                  <a:srgbClr val="FFFF00"/>
                </a:solidFill>
              </a:rPr>
              <a:t>is coming</a:t>
            </a:r>
            <a:r>
              <a:rPr lang="en-US" dirty="0"/>
              <a:t> (</a:t>
            </a:r>
            <a:r>
              <a:rPr lang="el-GR" dirty="0" err="1"/>
              <a:t>ἔρχεται</a:t>
            </a:r>
            <a:r>
              <a:rPr lang="el-GR" dirty="0"/>
              <a:t>) </a:t>
            </a:r>
            <a:r>
              <a:rPr lang="en-US" dirty="0"/>
              <a:t>after me.”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1"/>
          <p:cNvSpPr txBox="1"/>
          <p:nvPr/>
        </p:nvSpPr>
        <p:spPr>
          <a:xfrm>
            <a:off x="7828756" y="1098500"/>
            <a:ext cx="8726488" cy="1151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βά</a:t>
            </a:r>
            <a:r>
              <a:rPr>
                <a:solidFill>
                  <a:srgbClr val="FFFF54"/>
                </a:solidFill>
              </a:rPr>
              <a:t>λλ</a:t>
            </a:r>
            <a:r>
              <a:t>ω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ἔβαλον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ἐβλήθην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1"/>
          <p:cNvSpPr txBox="1"/>
          <p:nvPr/>
        </p:nvSpPr>
        <p:spPr>
          <a:xfrm>
            <a:off x="7828756" y="1098500"/>
            <a:ext cx="8726488" cy="1151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βάλλω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FF54"/>
                </a:solidFill>
              </a:rPr>
              <a:t>ἔ</a:t>
            </a:r>
            <a:r>
              <a:t>βαλ</a:t>
            </a:r>
            <a:r>
              <a:rPr>
                <a:solidFill>
                  <a:srgbClr val="FFFF54"/>
                </a:solidFill>
              </a:rPr>
              <a:t>ο</a:t>
            </a:r>
            <a:r>
              <a:t>ν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ἐβλήθην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1"/>
          <p:cNvSpPr txBox="1"/>
          <p:nvPr/>
        </p:nvSpPr>
        <p:spPr>
          <a:xfrm>
            <a:off x="7828756" y="1098500"/>
            <a:ext cx="8726488" cy="1151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βάλλω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ἔβαλον</a:t>
            </a:r>
          </a:p>
          <a:p>
            <a:pPr algn="ctr" defTabSz="647700">
              <a:lnSpc>
                <a:spcPct val="150000"/>
              </a:lnSpc>
              <a:defRPr sz="2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FF54"/>
                </a:solidFill>
              </a:rPr>
              <a:t>ἐ</a:t>
            </a:r>
            <a:r>
              <a:t>βλή</a:t>
            </a:r>
            <a:r>
              <a:rPr>
                <a:solidFill>
                  <a:srgbClr val="FFFF54"/>
                </a:solidFill>
              </a:rPr>
              <a:t>θη</a:t>
            </a:r>
            <a:r>
              <a:t>ν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3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900" cy="2044701"/>
          </a:xfrm>
          <a:prstGeom prst="rect">
            <a:avLst/>
          </a:prstGeom>
        </p:spPr>
        <p:txBody>
          <a:bodyPr/>
          <a:lstStyle/>
          <a:p>
            <a:r>
              <a:t>Present Active Indicative</a:t>
            </a:r>
          </a:p>
        </p:txBody>
      </p:sp>
      <p:sp>
        <p:nvSpPr>
          <p:cNvPr id="232" name="TextBox 4"/>
          <p:cNvSpPr txBox="1"/>
          <p:nvPr/>
        </p:nvSpPr>
        <p:spPr>
          <a:xfrm>
            <a:off x="4212074" y="3826676"/>
            <a:ext cx="15947149" cy="831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1 sg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ω</a:t>
            </a:r>
            <a:r>
              <a:rPr sz="7200"/>
              <a:t>	I loose</a:t>
            </a:r>
          </a:p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2 sg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εις</a:t>
            </a:r>
            <a:r>
              <a:rPr sz="7200"/>
              <a:t>	You loose</a:t>
            </a:r>
          </a:p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3 sg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</a:t>
            </a:r>
            <a:r>
              <a:rPr sz="7200"/>
              <a:t>	He/she/it looses</a:t>
            </a:r>
          </a:p>
          <a:p>
            <a:pPr>
              <a:tabLst>
                <a:tab pos="3390900" algn="l"/>
                <a:tab pos="8851900" algn="l"/>
              </a:tabLst>
              <a:defRPr sz="7200">
                <a:solidFill>
                  <a:srgbClr val="FFFFFF"/>
                </a:solidFill>
              </a:defRPr>
            </a:pPr>
            <a:endParaRPr sz="7200"/>
          </a:p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1 pl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ομεν</a:t>
            </a:r>
            <a:r>
              <a:rPr sz="7200"/>
              <a:t>	We loose</a:t>
            </a:r>
          </a:p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2 pl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ετε</a:t>
            </a:r>
            <a:r>
              <a:rPr sz="7200"/>
              <a:t>	You loose</a:t>
            </a:r>
          </a:p>
          <a:p>
            <a:pPr>
              <a:tabLst>
                <a:tab pos="3390900" algn="l"/>
                <a:tab pos="8851900" algn="l"/>
              </a:tabLst>
              <a:defRPr sz="6600">
                <a:solidFill>
                  <a:srgbClr val="FFFFFF"/>
                </a:solidFill>
              </a:defRPr>
            </a:pPr>
            <a:r>
              <a:t>3 pl</a:t>
            </a:r>
            <a:r>
              <a:rPr sz="7200"/>
              <a:t>	</a:t>
            </a:r>
            <a:r>
              <a:rPr sz="8200">
                <a:latin typeface="Times New Roman"/>
                <a:ea typeface="Times New Roman"/>
                <a:cs typeface="Times New Roman"/>
                <a:sym typeface="Times New Roman"/>
              </a:rPr>
              <a:t>λύ</a:t>
            </a:r>
            <a:r>
              <a:rPr sz="8200">
                <a:solidFill>
                  <a:srgbClr val="FFFF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ουσι(ν)</a:t>
            </a:r>
            <a:r>
              <a:rPr sz="7200"/>
              <a:t>	They loose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0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Active: Stative</a:t>
            </a:r>
          </a:p>
        </p:txBody>
      </p:sp>
      <p:sp>
        <p:nvSpPr>
          <p:cNvPr id="106" name="Text Placeholder 1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1 Tim 4:10</a:t>
            </a:r>
          </a:p>
          <a:p>
            <a:pPr lvl="1"/>
            <a:r>
              <a:rPr lang="en-US" dirty="0"/>
              <a:t>“We have placed our hope in the living God, who </a:t>
            </a:r>
            <a:r>
              <a:rPr lang="en-US" dirty="0">
                <a:solidFill>
                  <a:srgbClr val="FFFF00"/>
                </a:solidFill>
              </a:rPr>
              <a:t>is</a:t>
            </a:r>
            <a:r>
              <a:rPr lang="en-US" dirty="0"/>
              <a:t> (</a:t>
            </a:r>
            <a:r>
              <a:rPr lang="el-GR" dirty="0" err="1"/>
              <a:t>ἐστιν</a:t>
            </a:r>
            <a:r>
              <a:rPr lang="el-GR" dirty="0"/>
              <a:t>) </a:t>
            </a:r>
            <a:r>
              <a:rPr lang="en-US" dirty="0"/>
              <a:t>the Savior of all people, particularly of those who believe.”</a:t>
            </a:r>
          </a:p>
          <a:p>
            <a:pPr lvl="1"/>
            <a:endParaRPr lang="en-US" dirty="0"/>
          </a:p>
          <a:p>
            <a:pPr lvl="1"/>
            <a:r>
              <a:rPr lang="el-GR" dirty="0" err="1"/>
              <a:t>εἰμί</a:t>
            </a:r>
            <a:r>
              <a:rPr lang="el-GR" dirty="0"/>
              <a:t> </a:t>
            </a:r>
            <a:r>
              <a:rPr lang="en-US" dirty="0"/>
              <a:t>is expressed or not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68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Time frame of speaker</a:t>
            </a:r>
          </a:p>
        </p:txBody>
      </p:sp>
      <p:sp>
        <p:nvSpPr>
          <p:cNvPr id="109" name="Shape 69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Matt 3:2</a:t>
            </a:r>
          </a:p>
          <a:p>
            <a:pPr lvl="1"/>
            <a:r>
              <a:rPr lang="en-US" dirty="0"/>
              <a:t>“Repent, for the kingdom of heaven </a:t>
            </a:r>
            <a:r>
              <a:rPr lang="en-US" dirty="0">
                <a:solidFill>
                  <a:srgbClr val="FFFF00"/>
                </a:solidFill>
              </a:rPr>
              <a:t>is at hand</a:t>
            </a:r>
            <a:r>
              <a:rPr lang="en-US" dirty="0"/>
              <a:t> (</a:t>
            </a:r>
            <a:r>
              <a:rPr lang="el-GR" dirty="0"/>
              <a:t>ἤ</a:t>
            </a:r>
            <a:r>
              <a:rPr lang="el-GR" dirty="0" err="1"/>
              <a:t>γγικεν</a:t>
            </a:r>
            <a:r>
              <a:rPr lang="el-GR" dirty="0"/>
              <a:t>).”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68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Time frame of speaker</a:t>
            </a:r>
          </a:p>
        </p:txBody>
      </p:sp>
      <p:sp>
        <p:nvSpPr>
          <p:cNvPr id="112" name="Shape 69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John 5:45</a:t>
            </a:r>
          </a:p>
          <a:p>
            <a:pPr lvl="1"/>
            <a:r>
              <a:rPr lang="en-US" dirty="0"/>
              <a:t>“The one who accuses you is Moses, on whom you </a:t>
            </a:r>
            <a:r>
              <a:rPr lang="en-US" dirty="0">
                <a:solidFill>
                  <a:srgbClr val="FFFF00"/>
                </a:solidFill>
              </a:rPr>
              <a:t>have set your hope</a:t>
            </a:r>
            <a:r>
              <a:rPr lang="en-US" dirty="0"/>
              <a:t> (</a:t>
            </a:r>
            <a:r>
              <a:rPr lang="el-GR" dirty="0" err="1"/>
              <a:t>ἠλπίκατε</a:t>
            </a:r>
            <a:r>
              <a:rPr lang="el-GR" dirty="0"/>
              <a:t>).”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00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Active: Simple</a:t>
            </a:r>
          </a:p>
        </p:txBody>
      </p:sp>
      <p:sp>
        <p:nvSpPr>
          <p:cNvPr id="115" name="Text Placeholder 1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Mark 1:12</a:t>
            </a:r>
          </a:p>
          <a:p>
            <a:pPr lvl="1"/>
            <a:r>
              <a:rPr lang="en-US" dirty="0"/>
              <a:t>“At once the Spirit </a:t>
            </a:r>
            <a:r>
              <a:rPr lang="en-US" dirty="0">
                <a:solidFill>
                  <a:srgbClr val="FFFF00"/>
                </a:solidFill>
              </a:rPr>
              <a:t>drove</a:t>
            </a:r>
            <a:r>
              <a:rPr lang="en-US" dirty="0"/>
              <a:t> (</a:t>
            </a:r>
            <a:r>
              <a:rPr lang="el-GR" dirty="0" err="1"/>
              <a:t>ἐκβάλλει</a:t>
            </a:r>
            <a:r>
              <a:rPr lang="el-GR" dirty="0"/>
              <a:t>) </a:t>
            </a:r>
            <a:r>
              <a:rPr lang="en-US" dirty="0"/>
              <a:t>him out into the wilderness.”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00"/>
          <p:cNvSpPr txBox="1">
            <a:spLocks noGrp="1"/>
          </p:cNvSpPr>
          <p:nvPr>
            <p:ph type="title"/>
          </p:nvPr>
        </p:nvSpPr>
        <p:spPr>
          <a:xfrm>
            <a:off x="1219200" y="347518"/>
            <a:ext cx="21932899" cy="2044700"/>
          </a:xfrm>
        </p:spPr>
        <p:txBody>
          <a:bodyPr/>
          <a:lstStyle/>
          <a:p>
            <a:r>
              <a:rPr lang="en-US"/>
              <a:t>Active: Causative</a:t>
            </a:r>
          </a:p>
        </p:txBody>
      </p:sp>
      <p:sp>
        <p:nvSpPr>
          <p:cNvPr id="118" name="Text Placeholder 1"/>
          <p:cNvSpPr txBox="1">
            <a:spLocks noGrp="1"/>
          </p:cNvSpPr>
          <p:nvPr>
            <p:ph type="body" idx="1"/>
          </p:nvPr>
        </p:nvSpPr>
        <p:spPr>
          <a:xfrm>
            <a:off x="1219200" y="3302001"/>
            <a:ext cx="21932899" cy="9643345"/>
          </a:xfrm>
        </p:spPr>
        <p:txBody>
          <a:bodyPr/>
          <a:lstStyle/>
          <a:p>
            <a:r>
              <a:rPr lang="en-US" dirty="0"/>
              <a:t>Matt 5:45</a:t>
            </a:r>
          </a:p>
          <a:p>
            <a:pPr lvl="1"/>
            <a:r>
              <a:rPr lang="en-US" dirty="0"/>
              <a:t>“He </a:t>
            </a:r>
            <a:r>
              <a:rPr lang="en-US" dirty="0">
                <a:solidFill>
                  <a:srgbClr val="FFFF00"/>
                </a:solidFill>
              </a:rPr>
              <a:t>causes</a:t>
            </a:r>
            <a:r>
              <a:rPr lang="en-US" dirty="0"/>
              <a:t> his  sun </a:t>
            </a:r>
            <a:r>
              <a:rPr lang="en-US" dirty="0">
                <a:solidFill>
                  <a:srgbClr val="FFFF00"/>
                </a:solidFill>
              </a:rPr>
              <a:t>to rise</a:t>
            </a:r>
            <a:r>
              <a:rPr lang="en-US" dirty="0"/>
              <a:t> (</a:t>
            </a:r>
            <a:r>
              <a:rPr lang="el-GR" dirty="0" err="1"/>
              <a:t>ἀνατέλλει</a:t>
            </a:r>
            <a:r>
              <a:rPr lang="el-GR" dirty="0"/>
              <a:t>) </a:t>
            </a:r>
            <a:r>
              <a:rPr lang="en-US" dirty="0"/>
              <a:t>on the evil and the good, and </a:t>
            </a:r>
            <a:r>
              <a:rPr lang="en-US" dirty="0">
                <a:solidFill>
                  <a:srgbClr val="FFFF00"/>
                </a:solidFill>
              </a:rPr>
              <a:t>sends rain</a:t>
            </a:r>
            <a:r>
              <a:rPr lang="en-US" dirty="0"/>
              <a:t> (</a:t>
            </a:r>
            <a:r>
              <a:rPr lang="el-GR" dirty="0" err="1"/>
              <a:t>βρέχει</a:t>
            </a:r>
            <a:r>
              <a:rPr lang="el-GR" dirty="0"/>
              <a:t>) </a:t>
            </a:r>
            <a:r>
              <a:rPr lang="en-US" dirty="0"/>
              <a:t>on the righteous and the unrighteous” (NIV).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White">
  <a:themeElements>
    <a:clrScheme name="1_White">
      <a:dk1>
        <a:srgbClr val="000000"/>
      </a:dk1>
      <a:lt1>
        <a:srgbClr val="0070C0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1_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1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1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1_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1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894</Words>
  <Application>Microsoft Macintosh PowerPoint</Application>
  <PresentationFormat>Custom</PresentationFormat>
  <Paragraphs>135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Helvetica Neue</vt:lpstr>
      <vt:lpstr>Times New Roman</vt:lpstr>
      <vt:lpstr>1_White</vt:lpstr>
      <vt:lpstr>Verbal Odds n’ Ends*</vt:lpstr>
      <vt:lpstr>Transitive</vt:lpstr>
      <vt:lpstr>Transitive</vt:lpstr>
      <vt:lpstr>Intransitive</vt:lpstr>
      <vt:lpstr>Active: Stative</vt:lpstr>
      <vt:lpstr>Time frame of speaker</vt:lpstr>
      <vt:lpstr>Time frame of speaker</vt:lpstr>
      <vt:lpstr>Active: Simple</vt:lpstr>
      <vt:lpstr>Active: Causative</vt:lpstr>
      <vt:lpstr>Passive: Simple</vt:lpstr>
      <vt:lpstr>Divine Passive</vt:lpstr>
      <vt:lpstr>English Styles</vt:lpstr>
      <vt:lpstr>Neuter Plural</vt:lpstr>
      <vt:lpstr>Articular Infinitive</vt:lpstr>
      <vt:lpstr>Articular Infinitive: Time (μετά)</vt:lpstr>
      <vt:lpstr>Articular Infinitive: Time (ἐν)</vt:lpstr>
      <vt:lpstr>Articular Infinitive: Time (πρό)</vt:lpstr>
      <vt:lpstr>Articular Infinitive: Cause/Reason (διά)</vt:lpstr>
      <vt:lpstr>Articular Infinitive: Purpose (εἰς)</vt:lpstr>
      <vt:lpstr>Articular Infinitive: Purpose (πρός)</vt:lpstr>
      <vt:lpstr>Infinitive: Purpose</vt:lpstr>
      <vt:lpstr>Infinitive: Purpose</vt:lpstr>
      <vt:lpstr>Purpose: εἰς + Infinitive</vt:lpstr>
      <vt:lpstr>Purpose: πρός + Infinitive</vt:lpstr>
      <vt:lpstr>Periphrastic</vt:lpstr>
      <vt:lpstr>Genitive Absolute</vt:lpstr>
      <vt:lpstr>Questions</vt:lpstr>
      <vt:lpstr>Questions: Expect “Yes”</vt:lpstr>
      <vt:lpstr>Questions: Expect “No”</vt:lpstr>
      <vt:lpstr>Questions: Deliberative Subjunctive</vt:lpstr>
      <vt:lpstr>Optative</vt:lpstr>
      <vt:lpstr>Morphology</vt:lpstr>
      <vt:lpstr>Morphology</vt:lpstr>
      <vt:lpstr>Morphology</vt:lpstr>
      <vt:lpstr>Morphology</vt:lpstr>
      <vt:lpstr>Morphology</vt:lpstr>
      <vt:lpstr>Morphology</vt:lpstr>
      <vt:lpstr>Morphology</vt:lpstr>
      <vt:lpstr>PowerPoint Presentation</vt:lpstr>
      <vt:lpstr>PowerPoint Presentation</vt:lpstr>
      <vt:lpstr>PowerPoint Presentation</vt:lpstr>
      <vt:lpstr>PowerPoint Presentation</vt:lpstr>
      <vt:lpstr>Present Active Indicative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 Odds n’ Ends*</dc:title>
  <cp:lastModifiedBy>Bill Mounce</cp:lastModifiedBy>
  <cp:revision>2</cp:revision>
  <dcterms:modified xsi:type="dcterms:W3CDTF">2021-05-03T18:24:21Z</dcterms:modified>
</cp:coreProperties>
</file>